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1" r:id="rId5"/>
    <p:sldId id="262" r:id="rId6"/>
    <p:sldId id="263" r:id="rId7"/>
    <p:sldId id="276" r:id="rId8"/>
    <p:sldId id="277" r:id="rId9"/>
    <p:sldId id="282" r:id="rId10"/>
    <p:sldId id="267" r:id="rId11"/>
    <p:sldId id="266" r:id="rId12"/>
    <p:sldId id="283" r:id="rId13"/>
    <p:sldId id="278" r:id="rId14"/>
    <p:sldId id="284" r:id="rId15"/>
    <p:sldId id="285" r:id="rId16"/>
    <p:sldId id="281" r:id="rId17"/>
    <p:sldId id="293" r:id="rId18"/>
    <p:sldId id="279" r:id="rId19"/>
    <p:sldId id="280" r:id="rId20"/>
    <p:sldId id="286" r:id="rId21"/>
    <p:sldId id="287" r:id="rId22"/>
    <p:sldId id="269" r:id="rId23"/>
    <p:sldId id="294" r:id="rId24"/>
    <p:sldId id="288" r:id="rId25"/>
    <p:sldId id="289" r:id="rId26"/>
    <p:sldId id="290" r:id="rId27"/>
    <p:sldId id="292" r:id="rId28"/>
    <p:sldId id="291" r:id="rId29"/>
    <p:sldId id="270" r:id="rId30"/>
    <p:sldId id="274" r:id="rId31"/>
    <p:sldId id="27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D8A"/>
    <a:srgbClr val="31AD77"/>
    <a:srgbClr val="A60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5"/>
    <p:restoredTop sz="87883"/>
  </p:normalViewPr>
  <p:slideViewPr>
    <p:cSldViewPr snapToGrid="0" snapToObjects="1">
      <p:cViewPr varScale="1">
        <p:scale>
          <a:sx n="112" d="100"/>
          <a:sy n="112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93CDA-AADF-A24B-9CBF-50A0CC28AD3B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9816D-7CE1-A54B-8B66-213B900644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31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발표에서는 세상이 돌아가는 원리를 요약하여 전달하는 “회계” 정보를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정보를 표현하는 방식인 텍스트를 넘어 시각화로 표현해본다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회계의 데이터는 기업공시 사이트인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“삼성전자”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결산 재무제표 중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재무상태표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손익계산서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현금흐름표를 이용하였다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02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977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233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7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21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17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67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091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189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164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437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미생 </a:t>
            </a:r>
            <a:r>
              <a:rPr kumimoji="1" lang="en-US" altLang="ko-KR" dirty="0"/>
              <a:t>12</a:t>
            </a:r>
            <a:r>
              <a:rPr kumimoji="1" lang="ko-KR" altLang="en-US" dirty="0"/>
              <a:t>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동영상 자료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460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313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이익과 손실</a:t>
            </a:r>
            <a:endParaRPr kumimoji="1" lang="en-US" altLang="ko-KR" dirty="0"/>
          </a:p>
          <a:p>
            <a:r>
              <a:rPr kumimoji="1" lang="ko-KR" altLang="en-US" dirty="0"/>
              <a:t>당기순이익의 중요성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912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78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281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16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180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691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144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현금주의 설명</a:t>
            </a:r>
            <a:endParaRPr kumimoji="1" lang="en-US" altLang="ko-KR" dirty="0"/>
          </a:p>
          <a:p>
            <a:r>
              <a:rPr kumimoji="1" lang="ko-KR" altLang="en-US" dirty="0"/>
              <a:t>간접법과 직접법에 대한 고민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604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Flex dashboard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시각화 프로토타입을 개발</a:t>
            </a:r>
            <a:endParaRPr kumimoji="1" lang="en-US" altLang="ko-KR" dirty="0"/>
          </a:p>
          <a:p>
            <a:r>
              <a:rPr kumimoji="1" lang="en-US" altLang="ko-KR" dirty="0"/>
              <a:t>Html</a:t>
            </a:r>
            <a:r>
              <a:rPr kumimoji="1" lang="ko-KR" altLang="en-US" dirty="0"/>
              <a:t> 파일 별도 첨부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8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회계의 탄생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거래의 복잡성이 인간의 감당 범위를 넘어서는 그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회계가 생겼다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특정기간동안 돈을 잃고 버는 것을 넘어 거래를 단순하게 정리정돈 하게 되었고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인류는 성장할 수 있게 되었다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나의 재산과 거래를 관리하고 그 결과를 누구나 쉽게 이해하는 방법으로 공유하기 위해 태어났다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그 공유 방법에 문제가 생겼다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331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차트 라이브러리를 이용하여 </a:t>
            </a:r>
            <a:endParaRPr kumimoji="1" lang="en-US" altLang="ko-KR" dirty="0"/>
          </a:p>
          <a:p>
            <a:r>
              <a:rPr kumimoji="1" lang="ko-KR" altLang="en-US" dirty="0"/>
              <a:t>재무제표 시각화 그래프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80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수많은 문제 중 하나는 의사소통이다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거래를 장부에 기록할 때 사람마다 다른 표현을 쓰다 보니 의사소통 비용이 기하급수적으로 증가하기 시작했다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21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77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96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433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43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회계 계정과목에 대한 의미와 </a:t>
            </a:r>
            <a:r>
              <a:rPr kumimoji="1" lang="ko-KR" altLang="en-US" dirty="0" err="1"/>
              <a:t>색상컨셉</a:t>
            </a:r>
            <a:r>
              <a:rPr kumimoji="1" lang="ko-KR" altLang="en-US" dirty="0"/>
              <a:t> 잡기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23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CEB33-33AD-6F46-8418-0BDC60B5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847B7F-EF6B-4B43-B1A9-947CE0C45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D4EB9-437E-CC41-82D9-7FD0209C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12DDE-F606-C542-B857-34474299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96A86-EC8D-844F-BFB2-E265BFBD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89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99B9E-BCAF-8444-9A35-B3C2964E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37321-0FB4-3642-A5C9-0F26319E7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FCD17-D7E5-C94B-BD32-29736951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E9524-E69C-504C-AB7E-DE70B01A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02C551-619E-9B4C-A834-56D9BA4A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15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4AA24C-DA8C-2448-80CD-71C85E86B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036E5F-D901-A34F-A663-41E3B54BB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90BE9-5D08-3242-AF1C-9C7E1072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F7158-BEBA-0D42-BB12-145F721A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25059-581B-704A-8488-A302D203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1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A4478-5C92-724F-8BF8-E1B6B4AF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9EC4B-F7C5-9E4B-8902-CAFA11A56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25D29-DF15-E941-88A1-C9B379B8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9CC83-63BB-6749-A3BD-931F59D4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24AF4-DBB6-FC48-A116-4B03500A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759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05C62-6C3C-A54A-AC58-0D420D62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CB8A69-2660-6F4A-A921-C5CD199F0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3355B-5A4D-8F40-A1D2-2F147624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895334-488E-CA47-AE97-8E32C080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F5EFD-12F4-EA4A-8C68-B19E698B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32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2AAFD-62A2-C643-828C-8165D71F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E6C1C-DBBF-C849-90D1-5A97CDD57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8CB218-1A1B-884F-B289-C6B42D3D0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AB5D0A-15A8-444E-87DC-602D98F7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1C588B-CE0B-274E-B9D2-98FEB84E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464E76-AA8C-4248-979C-7974796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03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B1D1C-1CBB-FF40-9D07-37BB4203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B9D0E7-3121-BF4D-99CC-A1336E5C9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ADCEE-CED2-EA4C-BB3F-8329D9CDD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F4BFB-A7A4-F146-BAAA-FA2E54164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14CBE2-6631-4C4F-B4B0-953C7E1D2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1167E6-6CEF-F04E-8538-B9BBBBAB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45302E-9DBB-7C4C-AD7F-F252808A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3429-D23B-3946-A134-A5091CE4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18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9DA08-1FB9-D847-968D-0EA6B355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1DA65D-071C-C44F-89B8-CCE6DEFD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9D5570-E478-2B44-A9BF-D014A666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BF7E6F-F90F-2C48-B2A4-988FEABE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33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C022D9-362B-024E-B285-D8824656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7F76DB-F76C-0846-BCDE-DDB3CD5B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227DBF-8ACE-0C42-A634-82C526C8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F9B73-983A-8D4E-9CC8-73082FC2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73B02-A47F-474E-A885-0C8A4F914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A3620C-2D2C-9240-BEB2-2E8354855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3A6F5A-F62B-7648-86E6-89D04476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6F77ED-F629-CA4E-A02D-730BF267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85E59-A5AD-9845-A3C8-4C471B7D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382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628AA-2C3E-5644-A567-8C6B3A32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22E5A6-80C0-3942-8363-7B608AF79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1A874-6CBF-ED46-83FB-58C4CC7F0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CB2BE-BE12-D440-A83D-BCF1E89E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F1BFA-6A63-DE43-8091-88035538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C87DB-0643-7F44-BE9B-D5A0DD49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618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AAFBD3-135D-784F-B924-2F52119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857A1-04CC-3B4C-A499-0FDBE29E3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3690C-C2F5-7543-BEF6-BC41950B4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4AE37-A776-A840-B842-1983D39F90DA}" type="datetimeFigureOut">
              <a:rPr kumimoji="1" lang="ko-KR" altLang="en-US" smtClean="0"/>
              <a:t>2019. 10. 24.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F40EC-387E-134A-AF33-0B605343B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F03EF-0AE0-2449-858F-4E993C495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779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7DE52A-015C-124C-A33D-2A7DDCB7912B}"/>
              </a:ext>
            </a:extLst>
          </p:cNvPr>
          <p:cNvSpPr txBox="1"/>
          <p:nvPr/>
        </p:nvSpPr>
        <p:spPr>
          <a:xfrm>
            <a:off x="533598" y="636104"/>
            <a:ext cx="553388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0" b="0" i="0" u="none" strike="noStrike" kern="1200" cap="none" spc="-3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302020204030204"/>
                <a:ea typeface="Malgun Gothic" panose="020B0503020000020004" pitchFamily="34" charset="-127"/>
                <a:cs typeface="+mn-cs"/>
              </a:rPr>
              <a:t>회계정보 시각화</a:t>
            </a:r>
            <a:endParaRPr kumimoji="1" lang="en-US" altLang="ko-KR" sz="6000" b="0" i="0" u="none" strike="noStrike" kern="1200" cap="none" spc="-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3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380F1-E05A-314C-A981-E58CFD2F7487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0AD4D-F2E5-1944-B6CD-9092AD7CCC44}"/>
              </a:ext>
            </a:extLst>
          </p:cNvPr>
          <p:cNvSpPr txBox="1"/>
          <p:nvPr/>
        </p:nvSpPr>
        <p:spPr>
          <a:xfrm>
            <a:off x="526860" y="1557411"/>
            <a:ext cx="530465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강동훈  </a:t>
            </a:r>
            <a:r>
              <a:rPr kumimoji="1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</a:t>
            </a:r>
            <a:r>
              <a:rPr kumimoji="1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 한국기업데이터 콘텐츠전략부</a:t>
            </a:r>
            <a:endParaRPr kumimoji="1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030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37276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Color Concept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09D5D7-DEA9-6D45-8AB6-BBE6F324E1C4}"/>
              </a:ext>
            </a:extLst>
          </p:cNvPr>
          <p:cNvGrpSpPr/>
          <p:nvPr/>
        </p:nvGrpSpPr>
        <p:grpSpPr>
          <a:xfrm>
            <a:off x="505327" y="1441339"/>
            <a:ext cx="5700867" cy="3894568"/>
            <a:chOff x="1937025" y="1503336"/>
            <a:chExt cx="5700867" cy="389456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590013-699F-4C4D-9CA7-4286373FF1E4}"/>
                </a:ext>
              </a:extLst>
            </p:cNvPr>
            <p:cNvSpPr/>
            <p:nvPr/>
          </p:nvSpPr>
          <p:spPr>
            <a:xfrm>
              <a:off x="1937025" y="3565943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경고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3" name="직선 연결선 21">
              <a:extLst>
                <a:ext uri="{FF2B5EF4-FFF2-40B4-BE49-F238E27FC236}">
                  <a16:creationId xmlns:a16="http://schemas.microsoft.com/office/drawing/2014/main" id="{9E597C04-65CC-1940-885D-243AEAF2ECC7}"/>
                </a:ext>
              </a:extLst>
            </p:cNvPr>
            <p:cNvCxnSpPr>
              <a:cxnSpLocks/>
            </p:cNvCxnSpPr>
            <p:nvPr/>
          </p:nvCxnSpPr>
          <p:spPr>
            <a:xfrm>
              <a:off x="1937025" y="3196236"/>
              <a:ext cx="0" cy="2172154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5">
              <a:extLst>
                <a:ext uri="{FF2B5EF4-FFF2-40B4-BE49-F238E27FC236}">
                  <a16:creationId xmlns:a16="http://schemas.microsoft.com/office/drawing/2014/main" id="{B8CCC5F6-4119-FE4B-AE36-AA9FA2484F38}"/>
                </a:ext>
              </a:extLst>
            </p:cNvPr>
            <p:cNvCxnSpPr>
              <a:cxnSpLocks/>
            </p:cNvCxnSpPr>
            <p:nvPr/>
          </p:nvCxnSpPr>
          <p:spPr>
            <a:xfrm>
              <a:off x="3958502" y="3203951"/>
              <a:ext cx="0" cy="216443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7">
              <a:extLst>
                <a:ext uri="{FF2B5EF4-FFF2-40B4-BE49-F238E27FC236}">
                  <a16:creationId xmlns:a16="http://schemas.microsoft.com/office/drawing/2014/main" id="{F5F20E19-C94F-7342-B4DA-86B082A1572E}"/>
                </a:ext>
              </a:extLst>
            </p:cNvPr>
            <p:cNvCxnSpPr>
              <a:cxnSpLocks/>
            </p:cNvCxnSpPr>
            <p:nvPr/>
          </p:nvCxnSpPr>
          <p:spPr>
            <a:xfrm>
              <a:off x="5979978" y="3196236"/>
              <a:ext cx="0" cy="2172154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30">
              <a:extLst>
                <a:ext uri="{FF2B5EF4-FFF2-40B4-BE49-F238E27FC236}">
                  <a16:creationId xmlns:a16="http://schemas.microsoft.com/office/drawing/2014/main" id="{815424AB-FE28-624C-A577-D0EC49C1E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480" y="3504033"/>
              <a:ext cx="566636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BC8BC38-08D5-0D47-911B-036B99CA9F16}"/>
                </a:ext>
              </a:extLst>
            </p:cNvPr>
            <p:cNvSpPr/>
            <p:nvPr/>
          </p:nvSpPr>
          <p:spPr>
            <a:xfrm>
              <a:off x="2469614" y="3208150"/>
              <a:ext cx="10515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1100" dirty="0"/>
                <a:t>#A60311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215064A-C3C9-F24D-8912-DC5A5F0240C7}"/>
                </a:ext>
              </a:extLst>
            </p:cNvPr>
            <p:cNvSpPr/>
            <p:nvPr/>
          </p:nvSpPr>
          <p:spPr>
            <a:xfrm>
              <a:off x="4806579" y="3208150"/>
              <a:ext cx="78579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#31AD77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E75A52-3975-884D-9B47-105C9709FEBF}"/>
                </a:ext>
              </a:extLst>
            </p:cNvPr>
            <p:cNvSpPr/>
            <p:nvPr/>
          </p:nvSpPr>
          <p:spPr>
            <a:xfrm>
              <a:off x="6828055" y="3208150"/>
              <a:ext cx="80983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dirty="0"/>
                <a:t>#094D8A</a:t>
              </a:r>
              <a:endParaRPr lang="en-US" altLang="ko-KR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A71F754-9C30-0641-871C-58AAAB9A763C}"/>
                </a:ext>
              </a:extLst>
            </p:cNvPr>
            <p:cNvSpPr/>
            <p:nvPr/>
          </p:nvSpPr>
          <p:spPr>
            <a:xfrm>
              <a:off x="1940674" y="4037048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부채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6EA5D1-4F35-2241-AF31-42B3C605E9A9}"/>
                </a:ext>
              </a:extLst>
            </p:cNvPr>
            <p:cNvSpPr/>
            <p:nvPr/>
          </p:nvSpPr>
          <p:spPr>
            <a:xfrm>
              <a:off x="3987253" y="4037048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자산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72B339-3169-9B44-B89D-3EFA18C9C8BA}"/>
                </a:ext>
              </a:extLst>
            </p:cNvPr>
            <p:cNvSpPr/>
            <p:nvPr/>
          </p:nvSpPr>
          <p:spPr>
            <a:xfrm>
              <a:off x="5995476" y="4037048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자본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C3C15D-0C5D-624D-8CB5-9897C0534D85}"/>
                </a:ext>
              </a:extLst>
            </p:cNvPr>
            <p:cNvSpPr/>
            <p:nvPr/>
          </p:nvSpPr>
          <p:spPr>
            <a:xfrm>
              <a:off x="3991237" y="3553109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안전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9F1EA64-9103-EC4C-A71E-500543AC28FB}"/>
                </a:ext>
              </a:extLst>
            </p:cNvPr>
            <p:cNvSpPr/>
            <p:nvPr/>
          </p:nvSpPr>
          <p:spPr>
            <a:xfrm>
              <a:off x="5979977" y="4505013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매출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594B690-64D8-E845-B0A3-48D97C017F04}"/>
                </a:ext>
              </a:extLst>
            </p:cNvPr>
            <p:cNvSpPr/>
            <p:nvPr/>
          </p:nvSpPr>
          <p:spPr>
            <a:xfrm>
              <a:off x="1937025" y="1503336"/>
              <a:ext cx="1584175" cy="1503336"/>
            </a:xfrm>
            <a:prstGeom prst="rect">
              <a:avLst/>
            </a:prstGeom>
            <a:solidFill>
              <a:srgbClr val="A603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7DDD9B9-A52C-6241-BBEE-520877B0EFC3}"/>
                </a:ext>
              </a:extLst>
            </p:cNvPr>
            <p:cNvSpPr/>
            <p:nvPr/>
          </p:nvSpPr>
          <p:spPr>
            <a:xfrm>
              <a:off x="3950069" y="1510309"/>
              <a:ext cx="1584175" cy="1503336"/>
            </a:xfrm>
            <a:prstGeom prst="rect">
              <a:avLst/>
            </a:prstGeom>
            <a:solidFill>
              <a:srgbClr val="31AD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53AB47A-6876-3A4B-AB6A-8E6D861E86FB}"/>
                </a:ext>
              </a:extLst>
            </p:cNvPr>
            <p:cNvSpPr/>
            <p:nvPr/>
          </p:nvSpPr>
          <p:spPr>
            <a:xfrm>
              <a:off x="6029672" y="1510309"/>
              <a:ext cx="1584175" cy="1503336"/>
            </a:xfrm>
            <a:prstGeom prst="rect">
              <a:avLst/>
            </a:prstGeom>
            <a:solidFill>
              <a:srgbClr val="09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80878-7555-4146-98D4-53974710612E}"/>
                </a:ext>
              </a:extLst>
            </p:cNvPr>
            <p:cNvSpPr/>
            <p:nvPr/>
          </p:nvSpPr>
          <p:spPr>
            <a:xfrm>
              <a:off x="5988412" y="3565943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흐름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37ADDB7-B18F-D444-AF74-077EA8583CD9}"/>
                </a:ext>
              </a:extLst>
            </p:cNvPr>
            <p:cNvSpPr/>
            <p:nvPr/>
          </p:nvSpPr>
          <p:spPr>
            <a:xfrm>
              <a:off x="5997703" y="4997794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영업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E90A656-B331-A24C-B7B5-6B53D6ED50FE}"/>
                </a:ext>
              </a:extLst>
            </p:cNvPr>
            <p:cNvSpPr/>
            <p:nvPr/>
          </p:nvSpPr>
          <p:spPr>
            <a:xfrm>
              <a:off x="3980340" y="4997794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150" dirty="0">
                  <a:solidFill>
                    <a:srgbClr val="44546A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34" charset="-127"/>
                </a:rPr>
                <a:t>투자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B013469-B8C0-A24D-A660-56FCB876E01D}"/>
                </a:ext>
              </a:extLst>
            </p:cNvPr>
            <p:cNvSpPr/>
            <p:nvPr/>
          </p:nvSpPr>
          <p:spPr>
            <a:xfrm>
              <a:off x="1947479" y="4997794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재무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48" name="직선 연결선 25">
              <a:extLst>
                <a:ext uri="{FF2B5EF4-FFF2-40B4-BE49-F238E27FC236}">
                  <a16:creationId xmlns:a16="http://schemas.microsoft.com/office/drawing/2014/main" id="{0C432DC1-593B-B14D-8BAB-BE36A253AABB}"/>
                </a:ext>
              </a:extLst>
            </p:cNvPr>
            <p:cNvCxnSpPr>
              <a:cxnSpLocks/>
            </p:cNvCxnSpPr>
            <p:nvPr/>
          </p:nvCxnSpPr>
          <p:spPr>
            <a:xfrm>
              <a:off x="7613519" y="3216866"/>
              <a:ext cx="0" cy="216443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0441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4E99AF-3BE4-B04C-907D-9F432B27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00" y="1297035"/>
            <a:ext cx="5128030" cy="434390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0607A2-3C34-BC4A-B184-1AAFABE34A32}"/>
              </a:ext>
            </a:extLst>
          </p:cNvPr>
          <p:cNvGrpSpPr/>
          <p:nvPr/>
        </p:nvGrpSpPr>
        <p:grpSpPr>
          <a:xfrm>
            <a:off x="6498773" y="1277953"/>
            <a:ext cx="5069079" cy="4850485"/>
            <a:chOff x="4597502" y="-914400"/>
            <a:chExt cx="7785042" cy="744932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5560DF0-6FFD-7344-B040-4D1AFCB3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7503" y="-914400"/>
              <a:ext cx="7785041" cy="685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80F6A61-0576-C145-9011-313023FB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7502" y="5934456"/>
              <a:ext cx="7785041" cy="600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79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65223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데이터의 구조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BC2F0CD-6FAE-6740-A2D7-93C99EDB71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5326" y="1254008"/>
          <a:ext cx="11095181" cy="25785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13928">
                  <a:extLst>
                    <a:ext uri="{9D8B030D-6E8A-4147-A177-3AD203B41FA5}">
                      <a16:colId xmlns:a16="http://schemas.microsoft.com/office/drawing/2014/main" val="2850517916"/>
                    </a:ext>
                  </a:extLst>
                </a:gridCol>
                <a:gridCol w="4781253">
                  <a:extLst>
                    <a:ext uri="{9D8B030D-6E8A-4147-A177-3AD203B41FA5}">
                      <a16:colId xmlns:a16="http://schemas.microsoft.com/office/drawing/2014/main" val="4046619641"/>
                    </a:ext>
                  </a:extLst>
                </a:gridCol>
              </a:tblGrid>
              <a:tr h="70701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재무상태표</a:t>
                      </a:r>
                      <a:r>
                        <a:rPr lang="ko-KR" alt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0592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부모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 노드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86999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계정 합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상위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계정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순회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(Tree Traversal)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553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최상위 계정 존재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자산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부채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자본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루트 노드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 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701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44D289D-3CD8-024F-B9F1-11E1621B98B4}"/>
              </a:ext>
            </a:extLst>
          </p:cNvPr>
          <p:cNvSpPr txBox="1"/>
          <p:nvPr/>
        </p:nvSpPr>
        <p:spPr>
          <a:xfrm>
            <a:off x="489284" y="3979627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09184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47026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TREE Structure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C79A6B4-236E-6F46-ADD9-0D0DD3A7D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10"/>
          <a:stretch/>
        </p:blipFill>
        <p:spPr>
          <a:xfrm>
            <a:off x="1847122" y="1504490"/>
            <a:ext cx="9373651" cy="43061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3E6A27-9ABF-B741-A835-FA61F492C0B4}"/>
              </a:ext>
            </a:extLst>
          </p:cNvPr>
          <p:cNvSpPr txBox="1"/>
          <p:nvPr/>
        </p:nvSpPr>
        <p:spPr>
          <a:xfrm>
            <a:off x="5355867" y="1972419"/>
            <a:ext cx="14522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rgbClr val="FF0000"/>
                </a:solidFill>
              </a:defRPr>
            </a:lvl1pPr>
          </a:lstStyle>
          <a:p>
            <a:pPr algn="ctr"/>
            <a:r>
              <a:rPr lang="ko-KR" altLang="en-US" dirty="0"/>
              <a:t>자산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2CF350-4ABE-F546-9543-E07255092722}"/>
              </a:ext>
            </a:extLst>
          </p:cNvPr>
          <p:cNvSpPr txBox="1"/>
          <p:nvPr/>
        </p:nvSpPr>
        <p:spPr>
          <a:xfrm>
            <a:off x="3530122" y="3471470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rgbClr val="FF0000"/>
                </a:solidFill>
              </a:defRPr>
            </a:lvl1pPr>
          </a:lstStyle>
          <a:p>
            <a:pPr algn="ctr"/>
            <a:r>
              <a:rPr lang="ko-KR" altLang="en-US" dirty="0"/>
              <a:t>유동자산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E7D301-A1F4-4149-BEDD-E40D97AE2EC6}"/>
              </a:ext>
            </a:extLst>
          </p:cNvPr>
          <p:cNvSpPr txBox="1"/>
          <p:nvPr/>
        </p:nvSpPr>
        <p:spPr>
          <a:xfrm>
            <a:off x="7513620" y="3471470"/>
            <a:ext cx="1146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rgbClr val="FF0000"/>
                </a:solidFill>
              </a:defRPr>
            </a:lvl1pPr>
          </a:lstStyle>
          <a:p>
            <a:pPr algn="ctr"/>
            <a:r>
              <a:rPr lang="ko-KR" altLang="en-US" spc="-300" dirty="0" err="1"/>
              <a:t>비유동자산</a:t>
            </a:r>
            <a:endParaRPr lang="ko-KR" altLang="en-US" spc="-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AC0BEF-C0C9-9545-AC01-4F53206EF6FC}"/>
              </a:ext>
            </a:extLst>
          </p:cNvPr>
          <p:cNvSpPr txBox="1"/>
          <p:nvPr/>
        </p:nvSpPr>
        <p:spPr>
          <a:xfrm>
            <a:off x="2570780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매출채권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94351-98BA-3D4A-B0C0-05A5DC1D1C25}"/>
              </a:ext>
            </a:extLst>
          </p:cNvPr>
          <p:cNvSpPr txBox="1"/>
          <p:nvPr/>
        </p:nvSpPr>
        <p:spPr>
          <a:xfrm>
            <a:off x="4533185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재고자산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364F10-9A22-C74C-802E-5C004DCDCDE6}"/>
              </a:ext>
            </a:extLst>
          </p:cNvPr>
          <p:cNvSpPr txBox="1"/>
          <p:nvPr/>
        </p:nvSpPr>
        <p:spPr>
          <a:xfrm>
            <a:off x="6517737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유형자산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C323C9-63D1-FB49-94A5-535F2D6E2867}"/>
              </a:ext>
            </a:extLst>
          </p:cNvPr>
          <p:cNvSpPr txBox="1"/>
          <p:nvPr/>
        </p:nvSpPr>
        <p:spPr>
          <a:xfrm>
            <a:off x="8524826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무형자산</a:t>
            </a:r>
          </a:p>
        </p:txBody>
      </p:sp>
    </p:spTree>
    <p:extLst>
      <p:ext uri="{BB962C8B-B14F-4D97-AF65-F5344CB8AC3E}">
        <p14:creationId xmlns:p14="http://schemas.microsoft.com/office/powerpoint/2010/main" val="363833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01556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AF57C-3DFE-BC4A-8898-951E6C2A7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173710"/>
            <a:ext cx="11213431" cy="41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2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820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 code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29C88D-44A1-974E-85B7-89A2598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55355"/>
            <a:ext cx="11213431" cy="52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9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528530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시각화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E26C15-E991-2F4F-B03D-9138A0F30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975" y="1173710"/>
            <a:ext cx="7788784" cy="540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0441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손익계산서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36BF5-DD93-F344-8C73-09723573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49" y="1256561"/>
            <a:ext cx="7110409" cy="52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0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75803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손익계산서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데이터의 구조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BC2F0CD-6FAE-6740-A2D7-93C99EDB7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09884"/>
              </p:ext>
            </p:extLst>
          </p:nvPr>
        </p:nvGraphicFramePr>
        <p:xfrm>
          <a:off x="505326" y="1254008"/>
          <a:ext cx="11095181" cy="25785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29427">
                  <a:extLst>
                    <a:ext uri="{9D8B030D-6E8A-4147-A177-3AD203B41FA5}">
                      <a16:colId xmlns:a16="http://schemas.microsoft.com/office/drawing/2014/main" val="2850517916"/>
                    </a:ext>
                  </a:extLst>
                </a:gridCol>
                <a:gridCol w="4765754">
                  <a:extLst>
                    <a:ext uri="{9D8B030D-6E8A-4147-A177-3AD203B41FA5}">
                      <a16:colId xmlns:a16="http://schemas.microsoft.com/office/drawing/2014/main" val="4046619641"/>
                    </a:ext>
                  </a:extLst>
                </a:gridCol>
              </a:tblGrid>
              <a:tr h="70701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손익계산서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0592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매출에서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 노드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(Head 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86999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수익은 가산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비용은 차감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속성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(Data)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553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당기 순이익으로 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끝 노드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(Tail 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70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AE2C42-3A02-EA47-AB52-5572E8D3F59A}"/>
              </a:ext>
            </a:extLst>
          </p:cNvPr>
          <p:cNvSpPr txBox="1"/>
          <p:nvPr/>
        </p:nvSpPr>
        <p:spPr>
          <a:xfrm>
            <a:off x="489284" y="3979627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LIST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D2E6D-9A32-D84D-8676-9FF326B0287E}"/>
              </a:ext>
            </a:extLst>
          </p:cNvPr>
          <p:cNvSpPr txBox="1"/>
          <p:nvPr/>
        </p:nvSpPr>
        <p:spPr>
          <a:xfrm>
            <a:off x="4054440" y="4118453"/>
            <a:ext cx="315227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단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최상위 계정에 한함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2314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300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손익계산서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List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Structure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AF803A-5985-D94A-A6B2-42EC5698833D}"/>
              </a:ext>
            </a:extLst>
          </p:cNvPr>
          <p:cNvSpPr/>
          <p:nvPr/>
        </p:nvSpPr>
        <p:spPr>
          <a:xfrm>
            <a:off x="604434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매출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</a:t>
            </a:r>
            <a:r>
              <a:rPr kumimoji="1" lang="en-US" altLang="ko-KR" dirty="0"/>
              <a:t>+100</a:t>
            </a:r>
          </a:p>
          <a:p>
            <a:pPr algn="ctr"/>
            <a:r>
              <a:rPr kumimoji="1" lang="ko-KR" altLang="en-US" dirty="0"/>
              <a:t>누적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6A1291-F4CE-5E40-8A76-92ABD4C6383B}"/>
              </a:ext>
            </a:extLst>
          </p:cNvPr>
          <p:cNvSpPr/>
          <p:nvPr/>
        </p:nvSpPr>
        <p:spPr>
          <a:xfrm>
            <a:off x="1844297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DE5210-B071-2E4F-A63D-61F2A045FAB6}"/>
              </a:ext>
            </a:extLst>
          </p:cNvPr>
          <p:cNvSpPr/>
          <p:nvPr/>
        </p:nvSpPr>
        <p:spPr>
          <a:xfrm>
            <a:off x="3097077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매출원가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  </a:t>
            </a:r>
            <a:r>
              <a:rPr kumimoji="1" lang="en-US" altLang="ko-KR" dirty="0"/>
              <a:t>-50</a:t>
            </a:r>
          </a:p>
          <a:p>
            <a:pPr algn="ctr"/>
            <a:r>
              <a:rPr kumimoji="1" lang="ko-KR" altLang="en-US" dirty="0"/>
              <a:t>누적 </a:t>
            </a:r>
            <a:r>
              <a:rPr kumimoji="1" lang="en-US" altLang="ko-KR" dirty="0"/>
              <a:t>50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62A013-B568-5D48-9A6E-9197BE076811}"/>
              </a:ext>
            </a:extLst>
          </p:cNvPr>
          <p:cNvSpPr/>
          <p:nvPr/>
        </p:nvSpPr>
        <p:spPr>
          <a:xfrm>
            <a:off x="4336940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5F3C2A-F3E6-E646-ACF4-8886F14DBAF8}"/>
              </a:ext>
            </a:extLst>
          </p:cNvPr>
          <p:cNvSpPr/>
          <p:nvPr/>
        </p:nvSpPr>
        <p:spPr>
          <a:xfrm>
            <a:off x="6240652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법인세비용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  </a:t>
            </a:r>
            <a:r>
              <a:rPr kumimoji="1" lang="en-US" altLang="ko-KR" dirty="0"/>
              <a:t>-10</a:t>
            </a:r>
          </a:p>
          <a:p>
            <a:pPr algn="ctr"/>
            <a:r>
              <a:rPr kumimoji="1" lang="ko-KR" altLang="en-US" dirty="0"/>
              <a:t>누적 </a:t>
            </a:r>
            <a:r>
              <a:rPr kumimoji="1" lang="en-US" altLang="ko-KR" dirty="0"/>
              <a:t>10</a:t>
            </a:r>
            <a:endParaRPr kumimoji="1" lang="en-US" altLang="ko-KR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E5EACA-0573-C944-91EE-6A59BD5CBB4C}"/>
              </a:ext>
            </a:extLst>
          </p:cNvPr>
          <p:cNvSpPr/>
          <p:nvPr/>
        </p:nvSpPr>
        <p:spPr>
          <a:xfrm>
            <a:off x="7480515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3A7D5B-6032-A24D-B464-B62F4A281B2C}"/>
              </a:ext>
            </a:extLst>
          </p:cNvPr>
          <p:cNvSpPr/>
          <p:nvPr/>
        </p:nvSpPr>
        <p:spPr>
          <a:xfrm>
            <a:off x="8764291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 err="1">
                <a:solidFill>
                  <a:srgbClr val="FF0000"/>
                </a:solidFill>
              </a:rPr>
              <a:t>당기순이익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    </a:t>
            </a:r>
            <a:r>
              <a:rPr kumimoji="1" lang="en-US" altLang="ko-KR" dirty="0"/>
              <a:t>0</a:t>
            </a:r>
          </a:p>
          <a:p>
            <a:pPr algn="ctr"/>
            <a:r>
              <a:rPr kumimoji="1" lang="ko-KR" altLang="en-US" dirty="0"/>
              <a:t>누적 </a:t>
            </a:r>
            <a:r>
              <a:rPr kumimoji="1" lang="en-US" altLang="ko-KR" dirty="0"/>
              <a:t>10</a:t>
            </a:r>
            <a:endParaRPr kumimoji="1" lang="en-US" altLang="ko-KR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393263-232C-1540-94FD-04FC6547A89D}"/>
              </a:ext>
            </a:extLst>
          </p:cNvPr>
          <p:cNvSpPr/>
          <p:nvPr/>
        </p:nvSpPr>
        <p:spPr>
          <a:xfrm>
            <a:off x="10004154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D04EA-3493-8441-8042-5A5162635214}"/>
              </a:ext>
            </a:extLst>
          </p:cNvPr>
          <p:cNvSpPr txBox="1"/>
          <p:nvPr/>
        </p:nvSpPr>
        <p:spPr>
          <a:xfrm>
            <a:off x="5077512" y="1853361"/>
            <a:ext cx="944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……</a:t>
            </a:r>
            <a:endParaRPr kumimoji="1" lang="ko-KR" altLang="en-US" sz="4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353989-6D8F-274A-9AE4-86AD5D4F4284}"/>
              </a:ext>
            </a:extLst>
          </p:cNvPr>
          <p:cNvCxnSpPr>
            <a:stCxn id="4" idx="3"/>
            <a:endCxn id="17" idx="1"/>
          </p:cNvCxnSpPr>
          <p:nvPr/>
        </p:nvCxnSpPr>
        <p:spPr>
          <a:xfrm>
            <a:off x="2340243" y="2378990"/>
            <a:ext cx="75683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FCFBC40-5437-574F-8622-160A41FE55A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7976461" y="2378990"/>
            <a:ext cx="7878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92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F026F-D901-C948-BF7C-5BDA1CA1B23F}"/>
              </a:ext>
            </a:extLst>
          </p:cNvPr>
          <p:cNvSpPr txBox="1"/>
          <p:nvPr/>
        </p:nvSpPr>
        <p:spPr>
          <a:xfrm>
            <a:off x="4586612" y="1400048"/>
            <a:ext cx="3018775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“</a:t>
            </a:r>
            <a:r>
              <a:rPr kumimoji="1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보면 알아</a:t>
            </a: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A2826-A965-104C-826B-71B30AFCB2E5}"/>
              </a:ext>
            </a:extLst>
          </p:cNvPr>
          <p:cNvSpPr txBox="1"/>
          <p:nvPr/>
        </p:nvSpPr>
        <p:spPr>
          <a:xfrm>
            <a:off x="1" y="2169489"/>
            <a:ext cx="1216888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“</a:t>
            </a:r>
            <a:r>
              <a:rPr kumimoji="1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저도 대강 아는데요</a:t>
            </a: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,</a:t>
            </a:r>
            <a:r>
              <a:rPr kumimoji="1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 재무제표만 빼고요</a:t>
            </a: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1F33F-5AB6-7D4D-8049-755BDCCD4752}"/>
              </a:ext>
            </a:extLst>
          </p:cNvPr>
          <p:cNvSpPr txBox="1"/>
          <p:nvPr/>
        </p:nvSpPr>
        <p:spPr>
          <a:xfrm>
            <a:off x="5111260" y="4132736"/>
            <a:ext cx="194636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-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 미생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12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화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01375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12136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손익계산서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413940-12A4-5848-AAF7-F3CE5B49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88013"/>
            <a:ext cx="11253439" cy="4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2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820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손익계산서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 code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126583-1737-114B-A46D-1ED2F3AF6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76348"/>
            <a:ext cx="11213431" cy="4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2273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손익계산서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endParaRPr kumimoji="1" lang="en-US" altLang="ko-KR" sz="3200" spc="-300" dirty="0">
              <a:solidFill>
                <a:srgbClr val="25252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1478FB-8008-6544-8555-61B1FD1A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340" y="1191846"/>
            <a:ext cx="7730417" cy="53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45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0441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995FA-D669-7841-BEA1-492BD990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7" y="1284276"/>
            <a:ext cx="5405616" cy="3807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3CFD4-547E-7440-8230-B904E895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902" y="1284275"/>
            <a:ext cx="5665856" cy="47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97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65223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데이터의 구조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BC2F0CD-6FAE-6740-A2D7-93C99EDB7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718"/>
              </p:ext>
            </p:extLst>
          </p:nvPr>
        </p:nvGraphicFramePr>
        <p:xfrm>
          <a:off x="505326" y="1254008"/>
          <a:ext cx="11095181" cy="25785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29427">
                  <a:extLst>
                    <a:ext uri="{9D8B030D-6E8A-4147-A177-3AD203B41FA5}">
                      <a16:colId xmlns:a16="http://schemas.microsoft.com/office/drawing/2014/main" val="2850517916"/>
                    </a:ext>
                  </a:extLst>
                </a:gridCol>
                <a:gridCol w="4765754">
                  <a:extLst>
                    <a:ext uri="{9D8B030D-6E8A-4147-A177-3AD203B41FA5}">
                      <a16:colId xmlns:a16="http://schemas.microsoft.com/office/drawing/2014/main" val="4046619641"/>
                    </a:ext>
                  </a:extLst>
                </a:gridCol>
              </a:tblGrid>
              <a:tr h="70701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현금흐름표</a:t>
                      </a:r>
                      <a:r>
                        <a:rPr lang="ko-KR" alt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0592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영업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투자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재무활동을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위한 지출 의사결정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방향성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(Directed)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86999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번돈과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쓴돈이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계정마다 다름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가중치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(Edge Weight)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553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현금의 사용처가 존재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노드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70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AE2C42-3A02-EA47-AB52-5572E8D3F59A}"/>
              </a:ext>
            </a:extLst>
          </p:cNvPr>
          <p:cNvSpPr txBox="1"/>
          <p:nvPr/>
        </p:nvSpPr>
        <p:spPr>
          <a:xfrm>
            <a:off x="489284" y="3979627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Graph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03871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77643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Graph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Structure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2B5F77-A4BA-B54C-826A-22D4935A11EF}"/>
              </a:ext>
            </a:extLst>
          </p:cNvPr>
          <p:cNvSpPr/>
          <p:nvPr/>
        </p:nvSpPr>
        <p:spPr>
          <a:xfrm>
            <a:off x="604434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영업활동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B2D5A3-4A98-F044-A098-8AC1ACB5DB8E}"/>
              </a:ext>
            </a:extLst>
          </p:cNvPr>
          <p:cNvSpPr/>
          <p:nvPr/>
        </p:nvSpPr>
        <p:spPr>
          <a:xfrm>
            <a:off x="1844297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7F1A1A-B822-E54F-8F9E-41FED8D54343}"/>
              </a:ext>
            </a:extLst>
          </p:cNvPr>
          <p:cNvSpPr/>
          <p:nvPr/>
        </p:nvSpPr>
        <p:spPr>
          <a:xfrm>
            <a:off x="4310274" y="172534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현금</a:t>
            </a:r>
            <a:endParaRPr kumimoji="1" lang="en-US" altLang="ko-KR" b="1" spc="-300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2498CE-950A-BE42-965D-0B09131C971D}"/>
              </a:ext>
            </a:extLst>
          </p:cNvPr>
          <p:cNvSpPr/>
          <p:nvPr/>
        </p:nvSpPr>
        <p:spPr>
          <a:xfrm>
            <a:off x="5550137" y="172534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AC7561-2EA7-954A-89E0-CB6DA98DB5AC}"/>
              </a:ext>
            </a:extLst>
          </p:cNvPr>
          <p:cNvSpPr/>
          <p:nvPr/>
        </p:nvSpPr>
        <p:spPr>
          <a:xfrm>
            <a:off x="8543056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영업활동</a:t>
            </a:r>
          </a:p>
          <a:p>
            <a:pPr algn="ctr"/>
            <a:r>
              <a:rPr kumimoji="1" lang="ko-KR" altLang="en-US" dirty="0"/>
              <a:t>지출</a:t>
            </a:r>
            <a:endParaRPr kumimoji="1" lang="en-US" altLang="ko-KR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5CE4F2-9AEA-1744-A504-558729B103CF}"/>
              </a:ext>
            </a:extLst>
          </p:cNvPr>
          <p:cNvSpPr/>
          <p:nvPr/>
        </p:nvSpPr>
        <p:spPr>
          <a:xfrm>
            <a:off x="9782919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651AE3E-1ABA-AB4B-813E-C59C794666E7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2340243" y="2378990"/>
            <a:ext cx="1970031" cy="503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4D381B1-1730-BD44-BFBE-B01B83049E5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6046083" y="2378990"/>
            <a:ext cx="2496973" cy="503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F0439FA-CCAF-1A4A-9851-7280F305CBD5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6046083" y="2384020"/>
            <a:ext cx="2496973" cy="164955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458342-269D-7644-83AA-BC2F017A452E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>
            <a:off x="6046083" y="2384020"/>
            <a:ext cx="2496973" cy="324308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3CB239-A05C-8140-A939-141997AD78DE}"/>
              </a:ext>
            </a:extLst>
          </p:cNvPr>
          <p:cNvSpPr/>
          <p:nvPr/>
        </p:nvSpPr>
        <p:spPr>
          <a:xfrm>
            <a:off x="8543056" y="3374893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투자활동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 err="1"/>
              <a:t>자산구매</a:t>
            </a:r>
            <a:endParaRPr kumimoji="1" lang="en-US" altLang="ko-KR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252C0C-6D9B-894A-A9F7-5D838CAE7AB5}"/>
              </a:ext>
            </a:extLst>
          </p:cNvPr>
          <p:cNvSpPr/>
          <p:nvPr/>
        </p:nvSpPr>
        <p:spPr>
          <a:xfrm>
            <a:off x="9782919" y="3374893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5E6F457-BC12-4146-8BB6-FD022F67CDB9}"/>
              </a:ext>
            </a:extLst>
          </p:cNvPr>
          <p:cNvSpPr/>
          <p:nvPr/>
        </p:nvSpPr>
        <p:spPr>
          <a:xfrm>
            <a:off x="8543056" y="4968429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재무활동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배당</a:t>
            </a:r>
            <a:endParaRPr kumimoji="1" lang="en-US" altLang="ko-KR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E526DA-2DDD-974E-B456-49DEA4EE1555}"/>
              </a:ext>
            </a:extLst>
          </p:cNvPr>
          <p:cNvSpPr/>
          <p:nvPr/>
        </p:nvSpPr>
        <p:spPr>
          <a:xfrm>
            <a:off x="9782919" y="4968429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384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37812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(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Node )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9E639-EBB5-8C40-AB0B-5A1BE893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71684"/>
            <a:ext cx="11287939" cy="42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41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27713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(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Edge )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830333-ECDA-3F4B-9BA8-D1A13B1D2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97214"/>
            <a:ext cx="11213431" cy="417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2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820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 code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B30039-A584-5B4E-A8DD-A53F38865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7" y="1298838"/>
            <a:ext cx="7669920" cy="51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48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2273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endParaRPr kumimoji="1" lang="en-US" altLang="ko-KR" sz="3200" spc="-300" dirty="0">
              <a:solidFill>
                <a:srgbClr val="25252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55B91C-8F11-604D-B0F0-8877E435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87" y="1188551"/>
            <a:ext cx="7554972" cy="54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1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7A60A-B345-3F49-BAB3-C8F9CAB57F6D}"/>
              </a:ext>
            </a:extLst>
          </p:cNvPr>
          <p:cNvSpPr/>
          <p:nvPr/>
        </p:nvSpPr>
        <p:spPr>
          <a:xfrm>
            <a:off x="4448125" y="6217590"/>
            <a:ext cx="3327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https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://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youtu.be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/trzeWg4qXJ0</a:t>
            </a:r>
          </a:p>
        </p:txBody>
      </p:sp>
      <p:pic>
        <p:nvPicPr>
          <p:cNvPr id="4" name="미생 E12. 재무제표는 기업의 모든 것이다..mp4">
            <a:hlinkClick r:id="" action="ppaction://media"/>
            <a:extLst>
              <a:ext uri="{FF2B5EF4-FFF2-40B4-BE49-F238E27FC236}">
                <a16:creationId xmlns:a16="http://schemas.microsoft.com/office/drawing/2014/main" id="{03781ECB-9636-E94E-9C90-6814C7860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5814" y="1208961"/>
            <a:ext cx="8811042" cy="49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359300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Flexdashboard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108E9B-C44F-6D47-A672-55D612D2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548489"/>
            <a:ext cx="7143750" cy="3896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AB0672-FEFD-C344-90E0-DE3A7B0D4698}"/>
              </a:ext>
            </a:extLst>
          </p:cNvPr>
          <p:cNvSpPr/>
          <p:nvPr/>
        </p:nvSpPr>
        <p:spPr>
          <a:xfrm>
            <a:off x="4839897" y="5886662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GO TO Dashboard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5850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167225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회사소개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AB527-8268-264E-8F82-68CED7DA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92" y="2400299"/>
            <a:ext cx="3007480" cy="23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2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92845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회계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20DCD-779A-B244-864F-AE54E5A32A37}"/>
              </a:ext>
            </a:extLst>
          </p:cNvPr>
          <p:cNvSpPr txBox="1"/>
          <p:nvPr/>
        </p:nvSpPr>
        <p:spPr>
          <a:xfrm>
            <a:off x="505327" y="1863221"/>
            <a:ext cx="11213431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“</a:t>
            </a:r>
            <a:r>
              <a:rPr kumimoji="1" lang="ko-KR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나가고 들어오는 </a:t>
            </a:r>
            <a:r>
              <a:rPr kumimoji="1" lang="ko-KR" alt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돈을 셈</a:t>
            </a:r>
            <a:r>
              <a:rPr kumimoji="1" lang="ko-KR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함</a:t>
            </a:r>
            <a:r>
              <a:rPr kumimoji="1" lang="en-US" altLang="ko-KR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429D8-F49B-6248-B888-DFC4FCCA2ABA}"/>
              </a:ext>
            </a:extLst>
          </p:cNvPr>
          <p:cNvSpPr txBox="1"/>
          <p:nvPr/>
        </p:nvSpPr>
        <p:spPr>
          <a:xfrm>
            <a:off x="1895960" y="3811783"/>
            <a:ext cx="8400080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회계는 회계 정보 이용자가 합리적 판단이나 의사결정을 할 수 있도록 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기업 실체에 관한 유용한 경제적 정보를 식별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측정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전달하는 과정이다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 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IFRS 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회계원리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송상엽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18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89401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이해하기 어려운 이유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BC699-3B15-F541-97D3-1A583F8B7941}"/>
              </a:ext>
            </a:extLst>
          </p:cNvPr>
          <p:cNvSpPr txBox="1"/>
          <p:nvPr/>
        </p:nvSpPr>
        <p:spPr>
          <a:xfrm>
            <a:off x="505327" y="1405884"/>
            <a:ext cx="11213431" cy="17543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전후 설명이 없음 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숫자만 가득함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한자어로 된 전문용어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E0355A-A2A5-DD49-9B97-D3B1DC28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63" y="1405883"/>
            <a:ext cx="6805795" cy="49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5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7050EB-E098-A94B-A2F1-7DF5367A6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663" y="2487304"/>
            <a:ext cx="4192052" cy="1037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6F90FE-B94F-ED46-ACB6-1FA0D8A16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663" y="1508630"/>
            <a:ext cx="4192052" cy="796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389401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이해하기 어려운 이유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나라</a:t>
            </a: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기업마다 회계기준이 다름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6DF74-40E9-EE41-A006-A35DBE9D1C18}"/>
              </a:ext>
            </a:extLst>
          </p:cNvPr>
          <p:cNvSpPr txBox="1"/>
          <p:nvPr/>
        </p:nvSpPr>
        <p:spPr>
          <a:xfrm>
            <a:off x="489284" y="2034375"/>
            <a:ext cx="1121343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IFRS : 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유럽 중심의 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IASB 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가 만든 국제 회계기준</a:t>
            </a:r>
            <a:endParaRPr kumimoji="1" lang="en-US" altLang="ko-KR" sz="20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GAAP : 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미국의 미국회계기준</a:t>
            </a:r>
            <a:endParaRPr kumimoji="1" lang="en-US" altLang="ko-KR" sz="20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20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65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384913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작가와 독자는 다르다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쓰는 회계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0BD6-D554-8941-9F46-EE349631361C}"/>
              </a:ext>
            </a:extLst>
          </p:cNvPr>
          <p:cNvSpPr txBox="1"/>
          <p:nvPr/>
        </p:nvSpPr>
        <p:spPr>
          <a:xfrm>
            <a:off x="978569" y="2120359"/>
            <a:ext cx="1121343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회계정보를 만드는 과정에 집중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거래 발생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식별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분개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전기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수정전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시산표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수정분개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수정후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시산표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재무제표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A2D08-5ADA-8345-A6C5-A1FB7733522E}"/>
              </a:ext>
            </a:extLst>
          </p:cNvPr>
          <p:cNvSpPr txBox="1"/>
          <p:nvPr/>
        </p:nvSpPr>
        <p:spPr>
          <a:xfrm>
            <a:off x="505327" y="3497848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읽는 회계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2AC90-ECFA-754E-AD0B-CD1444A04E4E}"/>
              </a:ext>
            </a:extLst>
          </p:cNvPr>
          <p:cNvSpPr txBox="1"/>
          <p:nvPr/>
        </p:nvSpPr>
        <p:spPr>
          <a:xfrm>
            <a:off x="978569" y="4132487"/>
            <a:ext cx="1121343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재무제표를 효율적으로 읽는 법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최종 보고서인 재무제표를 읽고 해석하는데 집중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22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362791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보는 회계는 없을까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회계 데이터를 시각화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0BD6-D554-8941-9F46-EE349631361C}"/>
              </a:ext>
            </a:extLst>
          </p:cNvPr>
          <p:cNvSpPr txBox="1"/>
          <p:nvPr/>
        </p:nvSpPr>
        <p:spPr>
          <a:xfrm>
            <a:off x="978569" y="2120359"/>
            <a:ext cx="1121343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kumimoji="1" lang="ko-KR" altLang="en-US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데이터</a:t>
            </a:r>
            <a:r>
              <a:rPr kumimoji="1" lang="en-US" altLang="ko-KR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시각화 대상 파악</a:t>
            </a:r>
            <a:br>
              <a:rPr kumimoji="1" lang="en-US" altLang="ko-KR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0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재무상태표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손익계산서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0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현금흐름표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b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endParaRPr kumimoji="1" lang="en-US" altLang="ko-KR" sz="28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자료구조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( </a:t>
            </a:r>
            <a:r>
              <a:rPr kumimoji="1" lang="en-US" altLang="ko-KR" sz="2400" spc="-15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Data </a:t>
            </a:r>
            <a:r>
              <a:rPr kumimoji="1" lang="en-US" altLang="ko-KR" sz="2400" spc="-15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Structue</a:t>
            </a:r>
            <a:r>
              <a:rPr kumimoji="1" lang="ko-KR" altLang="en-US" sz="2400" spc="-15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보기</a:t>
            </a:r>
            <a:b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ea typeface="Nanum Myeongjo" panose="02020603020101020101" pitchFamily="18" charset="-127"/>
              </a:rPr>
              <a:t>TREE,</a:t>
            </a:r>
            <a:r>
              <a:rPr kumimoji="1" lang="ko-KR" altLang="en-US" sz="2000" spc="-300" dirty="0">
                <a:solidFill>
                  <a:prstClr val="black"/>
                </a:solidFill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ea typeface="Nanum Myeongjo" panose="02020603020101020101" pitchFamily="18" charset="-127"/>
              </a:rPr>
              <a:t>LIST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 GRAPH</a:t>
            </a:r>
            <a:b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L="457200" lvl="0" indent="-457200">
              <a:buAutoNum type="arabicPeriod"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재무제표의 특성에 따라 색상과 모양 적용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L="457200" lvl="0" indent="-457200">
              <a:buAutoNum type="arabicPeriod"/>
              <a:defRPr/>
            </a:pP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lvl="0">
              <a:defRPr/>
            </a:pP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** 삼성전자 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2018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결산 재무제표 데이터 이용</a:t>
            </a:r>
            <a:endParaRPr kumimoji="1" lang="en-US" altLang="ko-KR" sz="2400" spc="-300" dirty="0">
              <a:solidFill>
                <a:srgbClr val="FF0000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05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214994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 수집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DART (</a:t>
            </a: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전자공시 시스템 </a:t>
            </a: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0BD6-D554-8941-9F46-EE349631361C}"/>
              </a:ext>
            </a:extLst>
          </p:cNvPr>
          <p:cNvSpPr txBox="1"/>
          <p:nvPr/>
        </p:nvSpPr>
        <p:spPr>
          <a:xfrm>
            <a:off x="978569" y="2120359"/>
            <a:ext cx="1121343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** 삼성전자 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2018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결산 재무제표 수집</a:t>
            </a:r>
            <a:endParaRPr kumimoji="1" lang="en-US" altLang="ko-KR" sz="2400" spc="-300" dirty="0">
              <a:solidFill>
                <a:srgbClr val="FF0000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F217BB-CA64-FD4B-B1CC-98D1A775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69" y="2650168"/>
            <a:ext cx="7272067" cy="38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1150</Words>
  <Application>Microsoft Macintosh PowerPoint</Application>
  <PresentationFormat>와이드스크린</PresentationFormat>
  <Paragraphs>255</Paragraphs>
  <Slides>31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맑은 고딕</vt:lpstr>
      <vt:lpstr>Nanum Myeongjo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동훈</dc:creator>
  <cp:lastModifiedBy>강 동훈</cp:lastModifiedBy>
  <cp:revision>78</cp:revision>
  <dcterms:created xsi:type="dcterms:W3CDTF">2019-07-10T15:13:02Z</dcterms:created>
  <dcterms:modified xsi:type="dcterms:W3CDTF">2019-10-23T17:12:22Z</dcterms:modified>
</cp:coreProperties>
</file>